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9933"/>
    <a:srgbClr val="008000"/>
    <a:srgbClr val="009900"/>
    <a:srgbClr val="FDECCD"/>
    <a:srgbClr val="FFEDB3"/>
    <a:srgbClr val="FDFDCD"/>
    <a:srgbClr val="F2F7AB"/>
    <a:srgbClr val="F0EFB3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 autoAdjust="0"/>
    <p:restoredTop sz="99697" autoAdjust="0"/>
  </p:normalViewPr>
  <p:slideViewPr>
    <p:cSldViewPr>
      <p:cViewPr>
        <p:scale>
          <a:sx n="130" d="100"/>
          <a:sy n="130" d="100"/>
        </p:scale>
        <p:origin x="-1134" y="59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7C5050C-E7EA-4972-8893-FE06ABAF84C1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43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B76780B7-7DD4-4C50-BCBC-7612CB20FC4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780B7-7DD4-4C50-BCBC-7612CB20FC4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780B7-7DD4-4C50-BCBC-7612CB20FC44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6F51-691F-446A-BC90-880F09299F67}" type="datetimeFigureOut">
              <a:rPr lang="it-IT" smtClean="0"/>
              <a:pPr/>
              <a:t>16/05/2016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serw2003\Vivai\Giusy\Certivitis 2015\schede cloni dal 2012 al 2015\mappe\italia x portinnesti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010" y="965172"/>
            <a:ext cx="1371792" cy="1467055"/>
          </a:xfrm>
          <a:prstGeom prst="rect">
            <a:avLst/>
          </a:prstGeom>
          <a:noFill/>
        </p:spPr>
      </p:pic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485776" y="258264"/>
            <a:ext cx="5872182" cy="484335"/>
          </a:xfrm>
        </p:spPr>
        <p:txBody>
          <a:bodyPr>
            <a:normAutofit/>
          </a:bodyPr>
          <a:lstStyle/>
          <a:p>
            <a:pPr algn="l"/>
            <a:r>
              <a:rPr lang="it-IT" sz="2000" b="1" cap="all" dirty="0" smtClean="0">
                <a:solidFill>
                  <a:srgbClr val="0099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Nome</a:t>
            </a:r>
            <a:endParaRPr lang="it-IT" sz="2000" b="1" cap="all" dirty="0">
              <a:solidFill>
                <a:srgbClr val="0099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Clone  I-</a:t>
            </a:r>
            <a:endParaRPr lang="it-IT" sz="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gradFill flip="none" rotWithShape="1">
            <a:gsLst>
              <a:gs pos="0">
                <a:srgbClr val="339933">
                  <a:shade val="30000"/>
                  <a:satMod val="115000"/>
                </a:srgbClr>
              </a:gs>
              <a:gs pos="50000">
                <a:srgbClr val="339933">
                  <a:shade val="67500"/>
                  <a:satMod val="115000"/>
                </a:srgbClr>
              </a:gs>
              <a:gs pos="100000">
                <a:srgbClr val="339933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1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16102" y="881034"/>
            <a:ext cx="36433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Costitutore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1200" dirty="0" smtClean="0"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200" dirty="0" smtClean="0"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Iscrizione al registro nazionale delle varietà di vite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G.U. n.</a:t>
            </a:r>
            <a:r>
              <a:rPr lang="it-IT" sz="1200" dirty="0" smtClean="0">
                <a:latin typeface="Times New Roman" pitchFamily="18" charset="0"/>
              </a:rPr>
              <a:t> del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Origine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it-IT" sz="12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3" name="Connettore 1 42"/>
          <p:cNvCxnSpPr/>
          <p:nvPr/>
        </p:nvCxnSpPr>
        <p:spPr>
          <a:xfrm>
            <a:off x="571480" y="9267855"/>
            <a:ext cx="5715040" cy="1588"/>
          </a:xfrm>
          <a:prstGeom prst="line">
            <a:avLst/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>
            <a:off x="567847" y="738158"/>
            <a:ext cx="5715040" cy="1588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571480" y="2782964"/>
            <a:ext cx="5715040" cy="1588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500702" y="754989"/>
            <a:ext cx="785818" cy="2019314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vert" wrap="square" lIns="91440" tIns="45720" rIns="9000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</a:rPr>
              <a:t> I-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5" name="Tabella 54"/>
          <p:cNvGraphicFramePr>
            <a:graphicFrameLocks noGrp="1"/>
          </p:cNvGraphicFramePr>
          <p:nvPr/>
        </p:nvGraphicFramePr>
        <p:xfrm>
          <a:off x="571480" y="4953000"/>
          <a:ext cx="5715040" cy="120470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715040"/>
              </a:tblGrid>
              <a:tr h="261575">
                <a:tc>
                  <a:txBody>
                    <a:bodyPr/>
                    <a:lstStyle/>
                    <a:p>
                      <a:pPr algn="l"/>
                      <a:r>
                        <a:rPr lang="it-IT" sz="1400" i="1" kern="120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Breve Descrizione </a:t>
                      </a:r>
                      <a:r>
                        <a:rPr lang="it-IT" sz="1400" i="1" kern="1200" cap="small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Ampelografica</a:t>
                      </a:r>
                      <a:r>
                        <a:rPr lang="it-IT" sz="1400" i="1" kern="1200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4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  <a:defRPr/>
                      </a:pPr>
                      <a:r>
                        <a:rPr lang="it-IT" sz="1200" b="1" i="1" kern="1200" cap="small" dirty="0" smtClean="0">
                          <a:latin typeface="Times New Roman" pitchFamily="18" charset="0"/>
                          <a:cs typeface="Times New Roman" pitchFamily="18" charset="0"/>
                        </a:rPr>
                        <a:t>  Apice:</a:t>
                      </a:r>
                      <a:r>
                        <a:rPr lang="it-IT" sz="1200" b="0" i="0" kern="1200" cap="small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8614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5"/>
                        </a:buBlip>
                        <a:tabLst/>
                        <a:defRPr/>
                      </a:pPr>
                      <a:r>
                        <a:rPr lang="it-IT" sz="1200" b="1" i="1" kern="1200" cap="small" dirty="0" smtClean="0">
                          <a:latin typeface="Times New Roman" pitchFamily="18" charset="0"/>
                          <a:cs typeface="Times New Roman" pitchFamily="18" charset="0"/>
                        </a:rPr>
                        <a:t>  Foglia Adulta:</a:t>
                      </a:r>
                      <a:r>
                        <a:rPr lang="it-IT" sz="1200" b="0" i="0" kern="1200" cap="small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>
                    <a:noFill/>
                  </a:tcPr>
                </a:tc>
              </a:tr>
              <a:tr h="347055">
                <a:tc>
                  <a:txBody>
                    <a:bodyPr/>
                    <a:lstStyle/>
                    <a:p>
                      <a:pPr marL="182563" marR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6"/>
                        </a:buBlip>
                        <a:tabLst/>
                        <a:defRPr/>
                      </a:pPr>
                      <a:r>
                        <a:rPr lang="it-IT" sz="1200" b="1" i="1" kern="1200" cap="sm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Fiore:</a:t>
                      </a:r>
                      <a:r>
                        <a:rPr lang="it-IT" sz="1200" b="0" i="0" kern="1200" cap="sm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fiore è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785794" y="1479526"/>
            <a:ext cx="46037" cy="44450"/>
          </a:xfrm>
          <a:prstGeom prst="flowChartConnector">
            <a:avLst/>
          </a:prstGeom>
          <a:solidFill>
            <a:srgbClr val="009900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19" name="Segnaposto contenuto 22"/>
          <p:cNvGraphicFramePr>
            <a:graphicFrameLocks/>
          </p:cNvGraphicFramePr>
          <p:nvPr/>
        </p:nvGraphicFramePr>
        <p:xfrm>
          <a:off x="571480" y="2925440"/>
          <a:ext cx="5715040" cy="1950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{85BE263C-DBD7-4A20-BB59-AAB30ACAA65A}</a:tableStyleId>
              </a:tblPr>
              <a:tblGrid>
                <a:gridCol w="2143140"/>
                <a:gridCol w="1571636"/>
                <a:gridCol w="928694"/>
                <a:gridCol w="1071570"/>
              </a:tblGrid>
              <a:tr h="252000">
                <a:tc gridSpan="3">
                  <a:txBody>
                    <a:bodyPr/>
                    <a:lstStyle/>
                    <a:p>
                      <a:r>
                        <a:rPr lang="it-IT" sz="1400" i="1" cap="small" dirty="0" smtClean="0">
                          <a:solidFill>
                            <a:schemeClr val="tx1"/>
                          </a:solidFill>
                        </a:rPr>
                        <a:t>Campo</a:t>
                      </a:r>
                      <a:r>
                        <a:rPr lang="it-IT" sz="1400" i="1" cap="small" baseline="0" dirty="0" smtClean="0">
                          <a:solidFill>
                            <a:schemeClr val="tx1"/>
                          </a:solidFill>
                        </a:rPr>
                        <a:t> di omologazione e confronto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 smtClean="0"/>
                        <a:t>Ubicazione</a:t>
                      </a: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Anno di impianto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 smtClean="0"/>
                        <a:t>Forma di allevamento</a:t>
                      </a: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 smtClean="0"/>
                        <a:t>Sesto di impianto </a:t>
                      </a: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Periodo di osservazione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Testimone di riferimento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gradFill flip="none" rotWithShape="1">
            <a:gsLst>
              <a:gs pos="0">
                <a:srgbClr val="339933">
                  <a:shade val="30000"/>
                  <a:satMod val="115000"/>
                </a:srgbClr>
              </a:gs>
              <a:gs pos="50000">
                <a:srgbClr val="339933">
                  <a:shade val="67500"/>
                  <a:satMod val="115000"/>
                </a:srgbClr>
              </a:gs>
              <a:gs pos="100000">
                <a:srgbClr val="339933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2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Clone  I-</a:t>
            </a:r>
            <a:endParaRPr lang="it-IT" sz="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2" name="Tabella 61"/>
          <p:cNvGraphicFramePr>
            <a:graphicFrameLocks noGrp="1"/>
          </p:cNvGraphicFramePr>
          <p:nvPr/>
        </p:nvGraphicFramePr>
        <p:xfrm>
          <a:off x="554811" y="5498714"/>
          <a:ext cx="5731709" cy="245364"/>
        </p:xfrm>
        <a:graphic>
          <a:graphicData uri="http://schemas.openxmlformats.org/drawingml/2006/table">
            <a:tbl>
              <a:tblPr/>
              <a:tblGrid>
                <a:gridCol w="5731709"/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kern="1200" cap="small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Comportamento alla Propagazione</a:t>
                      </a: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535761" y="4445632"/>
          <a:ext cx="5786478" cy="245364"/>
        </p:xfrm>
        <a:graphic>
          <a:graphicData uri="http://schemas.openxmlformats.org/drawingml/2006/table">
            <a:tbl>
              <a:tblPr/>
              <a:tblGrid>
                <a:gridCol w="5786478"/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 smtClean="0">
                          <a:latin typeface="Times New Roman"/>
                          <a:ea typeface="Times New Roman"/>
                          <a:cs typeface="Calibri"/>
                        </a:rPr>
                        <a:t>Comportamento nei confronti di avversità</a:t>
                      </a:r>
                      <a:r>
                        <a:rPr lang="it-IT" sz="1400" b="1" i="1" cap="small" baseline="0" dirty="0" smtClean="0">
                          <a:latin typeface="Times New Roman"/>
                          <a:ea typeface="Times New Roman"/>
                          <a:cs typeface="Calibri"/>
                        </a:rPr>
                        <a:t> di natura parassitaria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508134" y="5747571"/>
            <a:ext cx="5810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clone, 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535761" y="3659814"/>
          <a:ext cx="5786478" cy="245364"/>
        </p:xfrm>
        <a:graphic>
          <a:graphicData uri="http://schemas.openxmlformats.org/drawingml/2006/table">
            <a:tbl>
              <a:tblPr/>
              <a:tblGrid>
                <a:gridCol w="5786478"/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 smtClean="0">
                          <a:latin typeface="+mn-lt"/>
                          <a:ea typeface="Times New Roman"/>
                          <a:cs typeface="Calibri"/>
                        </a:rPr>
                        <a:t> Adattamento</a:t>
                      </a:r>
                      <a:r>
                        <a:rPr lang="it-IT" sz="1400" b="1" i="1" cap="small" baseline="0" dirty="0" smtClean="0">
                          <a:latin typeface="+mn-lt"/>
                          <a:ea typeface="Times New Roman"/>
                          <a:cs typeface="Calibri"/>
                        </a:rPr>
                        <a:t> a condizioni </a:t>
                      </a:r>
                      <a:r>
                        <a:rPr lang="it-IT" sz="1400" b="1" i="1" cap="small" baseline="0" dirty="0" err="1" smtClean="0">
                          <a:latin typeface="+mn-lt"/>
                          <a:ea typeface="Times New Roman"/>
                          <a:cs typeface="Calibri"/>
                        </a:rPr>
                        <a:t>Pedo-ambientali</a:t>
                      </a:r>
                      <a:endParaRPr lang="it-IT" sz="1400" i="1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500042" y="3905178"/>
            <a:ext cx="5786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Da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Segnaposto contenuto 22"/>
          <p:cNvGraphicFramePr>
            <a:graphicFrameLocks/>
          </p:cNvGraphicFramePr>
          <p:nvPr/>
        </p:nvGraphicFramePr>
        <p:xfrm>
          <a:off x="598776" y="626079"/>
          <a:ext cx="5715040" cy="1127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15040"/>
              </a:tblGrid>
              <a:tr h="25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i="1" cap="small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Caratteristiche distintive rispetto alla media del confronto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Vigoria</a:t>
                      </a:r>
                    </a:p>
                  </a:txBody>
                  <a:tcP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Produzione</a:t>
                      </a:r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</a:t>
                      </a: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legno</a:t>
                      </a:r>
                    </a:p>
                  </a:txBody>
                  <a:tcPr>
                    <a:lnT w="635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526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Formazione radici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Rettangolo 21"/>
          <p:cNvSpPr/>
          <p:nvPr/>
        </p:nvSpPr>
        <p:spPr>
          <a:xfrm>
            <a:off x="500042" y="9007689"/>
            <a:ext cx="578647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00" b="1" cap="small" baseline="30000" dirty="0" smtClean="0">
                <a:ea typeface="Times New Roman"/>
                <a:cs typeface="Calibri"/>
              </a:rPr>
              <a:t>(*)</a:t>
            </a:r>
            <a:r>
              <a:rPr lang="it-IT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000" dirty="0" smtClean="0"/>
              <a:t>Il clone in selezione possiede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500042" y="4694809"/>
            <a:ext cx="5857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Il clone, 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Connettore 1 22"/>
          <p:cNvCxnSpPr/>
          <p:nvPr/>
        </p:nvCxnSpPr>
        <p:spPr>
          <a:xfrm>
            <a:off x="571480" y="9267855"/>
            <a:ext cx="5715040" cy="1588"/>
          </a:xfrm>
          <a:prstGeom prst="line">
            <a:avLst/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ella 16"/>
          <p:cNvGraphicFramePr>
            <a:graphicFrameLocks noGrp="1"/>
          </p:cNvGraphicFramePr>
          <p:nvPr/>
        </p:nvGraphicFramePr>
        <p:xfrm>
          <a:off x="549535" y="2095568"/>
          <a:ext cx="2665151" cy="126796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379267"/>
                <a:gridCol w="1285884"/>
              </a:tblGrid>
              <a:tr h="228944">
                <a:tc>
                  <a:txBody>
                    <a:bodyPr/>
                    <a:lstStyle/>
                    <a:p>
                      <a:pPr marR="215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cap="small" dirty="0"/>
                        <a:t>Fase </a:t>
                      </a:r>
                      <a:r>
                        <a:rPr lang="it-IT" sz="1400" cap="small" dirty="0" smtClean="0"/>
                        <a:t>Fenologica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cap="small" dirty="0" smtClean="0"/>
                        <a:t>Epoca </a:t>
                      </a:r>
                      <a:r>
                        <a:rPr lang="it-IT" sz="1400" cap="small" baseline="30000" dirty="0" smtClean="0"/>
                        <a:t>(*)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/>
                        <a:t>Germogliamento 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3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/>
                        <a:t>Fioritura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 err="1" smtClean="0"/>
                        <a:t>Agostamento</a:t>
                      </a:r>
                      <a:r>
                        <a:rPr lang="it-IT" sz="1200" dirty="0" smtClean="0"/>
                        <a:t> 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2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Caduta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delle foglie 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6" name="Tabella 25"/>
          <p:cNvGraphicFramePr>
            <a:graphicFrameLocks noGrp="1"/>
          </p:cNvGraphicFramePr>
          <p:nvPr/>
        </p:nvGraphicFramePr>
        <p:xfrm>
          <a:off x="3429000" y="2095480"/>
          <a:ext cx="2857521" cy="126796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43140"/>
                <a:gridCol w="714381"/>
              </a:tblGrid>
              <a:tr h="214314">
                <a:tc>
                  <a:txBody>
                    <a:bodyPr/>
                    <a:lstStyle/>
                    <a:p>
                      <a:pPr marR="215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cap="small" dirty="0" smtClean="0"/>
                        <a:t>Parametri</a:t>
                      </a:r>
                      <a:r>
                        <a:rPr lang="it-IT" sz="1400" cap="small" baseline="0" dirty="0" smtClean="0"/>
                        <a:t> Agronomici e </a:t>
                      </a:r>
                      <a:r>
                        <a:rPr lang="it-IT" sz="1400" b="1" kern="1200" cap="small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 </a:t>
                      </a:r>
                      <a:endParaRPr lang="it-IT" sz="1400" b="1" kern="1200" cap="small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cap="small" dirty="0" smtClean="0"/>
                        <a:t>Clone</a:t>
                      </a:r>
                      <a:endParaRPr lang="it-IT" sz="1100" baseline="30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 smtClean="0"/>
                        <a:t>N°</a:t>
                      </a:r>
                      <a:r>
                        <a:rPr lang="it-IT" sz="1200" dirty="0" smtClean="0"/>
                        <a:t> medio talee</a:t>
                      </a:r>
                      <a:r>
                        <a:rPr lang="it-IT" sz="1200" baseline="0" dirty="0" smtClean="0"/>
                        <a:t> per </a:t>
                      </a:r>
                      <a:r>
                        <a:rPr lang="it-IT" sz="1200" dirty="0" smtClean="0"/>
                        <a:t>ceppo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Lunghezza degli internodi (cm)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Rendimento in legno per ceppo (g)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aud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</TotalTime>
  <Words>148</Words>
  <Application>Microsoft Office PowerPoint</Application>
  <PresentationFormat>A4 (21x29,7 cm)</PresentationFormat>
  <Paragraphs>52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Nome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</dc:title>
  <dc:creator>vivai</dc:creator>
  <cp:lastModifiedBy>vivai</cp:lastModifiedBy>
  <cp:revision>132</cp:revision>
  <dcterms:created xsi:type="dcterms:W3CDTF">2010-10-19T11:52:35Z</dcterms:created>
  <dcterms:modified xsi:type="dcterms:W3CDTF">2016-05-16T14:03:11Z</dcterms:modified>
</cp:coreProperties>
</file>