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 autoAdjust="0"/>
    <p:restoredTop sz="94689" autoAdjust="0"/>
  </p:normalViewPr>
  <p:slideViewPr>
    <p:cSldViewPr>
      <p:cViewPr>
        <p:scale>
          <a:sx n="130" d="100"/>
          <a:sy n="130" d="100"/>
        </p:scale>
        <p:origin x="-1134" y="228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7C5050C-E7EA-4972-8893-FE06ABAF84C1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68350"/>
            <a:ext cx="26543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B76780B7-7DD4-4C50-BCBC-7612CB20FC4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780B7-7DD4-4C50-BCBC-7612CB20FC4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6F51-691F-446A-BC90-880F09299F67}" type="datetimeFigureOut">
              <a:rPr lang="it-IT" smtClean="0"/>
              <a:pPr/>
              <a:t>03/06/2016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egnaposto contenuto 13" descr="Senza titolo 1.bmp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35" y="1050162"/>
            <a:ext cx="1374967" cy="1466631"/>
          </a:xfrm>
          <a:prstGeom prst="rect">
            <a:avLst/>
          </a:prstGeom>
        </p:spPr>
      </p:pic>
      <p:graphicFrame>
        <p:nvGraphicFramePr>
          <p:cNvPr id="16" name="Tabella 15"/>
          <p:cNvGraphicFramePr>
            <a:graphicFrameLocks noGrp="1"/>
          </p:cNvGraphicFramePr>
          <p:nvPr/>
        </p:nvGraphicFramePr>
        <p:xfrm>
          <a:off x="571480" y="7953396"/>
          <a:ext cx="3071834" cy="116581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071834"/>
              </a:tblGrid>
              <a:tr h="261575">
                <a:tc>
                  <a:txBody>
                    <a:bodyPr/>
                    <a:lstStyle/>
                    <a:p>
                      <a:pPr algn="r"/>
                      <a:r>
                        <a:rPr lang="it-IT" sz="1400" i="1" kern="1200" cap="small" dirty="0" smtClean="0">
                          <a:latin typeface="Times New Roman" pitchFamily="18" charset="0"/>
                          <a:cs typeface="Times New Roman" pitchFamily="18" charset="0"/>
                        </a:rPr>
                        <a:t>Il Grappolo</a:t>
                      </a:r>
                      <a:endParaRPr lang="it-IT" sz="1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55">
                <a:tc>
                  <a:txBody>
                    <a:bodyPr/>
                    <a:lstStyle/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Grappolo</a:t>
                      </a:r>
                      <a:endParaRPr lang="it-IT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  <a:defRPr/>
                      </a:pPr>
                      <a:endParaRPr lang="it-IT" sz="5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Acino</a:t>
                      </a:r>
                      <a:endParaRPr lang="it-IT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055">
                <a:tc>
                  <a:txBody>
                    <a:bodyPr/>
                    <a:lstStyle/>
                    <a:p>
                      <a:pPr marL="182563" indent="-182563">
                        <a:buFontTx/>
                        <a:buNone/>
                      </a:pPr>
                      <a:endParaRPr lang="it-IT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485776" y="258264"/>
            <a:ext cx="5872182" cy="484335"/>
          </a:xfrm>
        </p:spPr>
        <p:txBody>
          <a:bodyPr>
            <a:normAutofit/>
          </a:bodyPr>
          <a:lstStyle/>
          <a:p>
            <a:pPr algn="l"/>
            <a:r>
              <a:rPr lang="it-IT" sz="20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N. </a:t>
            </a:r>
            <a:endParaRPr lang="it-IT" sz="2000" cap="all" dirty="0">
              <a:solidFill>
                <a:schemeClr val="accent2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Segnaposto numero diapositiva 16"/>
          <p:cNvSpPr>
            <a:spLocks noGrp="1"/>
          </p:cNvSpPr>
          <p:nvPr>
            <p:ph type="sldNum" sz="quarter" idx="12"/>
          </p:nvPr>
        </p:nvSpPr>
        <p:spPr>
          <a:xfrm>
            <a:off x="6005532" y="9263093"/>
            <a:ext cx="285752" cy="357190"/>
          </a:xfr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fld id="{BEF1BCFA-6111-4905-A0C3-66C05C5A5816}" type="slidenum">
              <a:rPr lang="it-IT" sz="1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/>
              <a:t>1</a:t>
            </a:fld>
            <a:endParaRPr lang="it-IT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28802" y="933421"/>
            <a:ext cx="36433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Costitutore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Iscrizione al registro nazionale delle varietà di vite</a:t>
            </a:r>
          </a:p>
          <a:p>
            <a:r>
              <a:rPr lang="it-IT" sz="1200" dirty="0" smtClean="0">
                <a:latin typeface="Times New Roman" pitchFamily="18" charset="0"/>
              </a:rPr>
              <a:t>G.U. n. del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Origine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567847" y="738158"/>
            <a:ext cx="5715040" cy="1588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571480" y="2870425"/>
            <a:ext cx="5715040" cy="1588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500702" y="747037"/>
            <a:ext cx="785818" cy="2126309"/>
          </a:xfrm>
          <a:prstGeom prst="rect">
            <a:avLst/>
          </a:prstGeom>
          <a:solidFill>
            <a:srgbClr val="943634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vert" wrap="square" lIns="91440" tIns="45720" rIns="9000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600"/>
              </a:spcAft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I-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8" name="Tabella 57"/>
          <p:cNvGraphicFramePr>
            <a:graphicFrameLocks noGrp="1"/>
          </p:cNvGraphicFramePr>
          <p:nvPr/>
        </p:nvGraphicFramePr>
        <p:xfrm>
          <a:off x="571480" y="5866652"/>
          <a:ext cx="3071834" cy="108661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1535917"/>
                <a:gridCol w="1535917"/>
              </a:tblGrid>
              <a:tr h="228944">
                <a:tc>
                  <a:txBody>
                    <a:bodyPr/>
                    <a:lstStyle/>
                    <a:p>
                      <a:pPr marR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Fase fenologica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Epoca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Germogliamento 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decade Aprile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3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Fioritura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I decade Giugno 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Invaiatura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I decade Agosto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Maturazione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decade Settembre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890221" y="1765278"/>
            <a:ext cx="46037" cy="44450"/>
          </a:xfrm>
          <a:prstGeom prst="flowChartConnector">
            <a:avLst/>
          </a:prstGeom>
          <a:solidFill>
            <a:srgbClr val="62242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23" name="Segnaposto contenuto 22"/>
          <p:cNvGraphicFramePr>
            <a:graphicFrameLocks noGrp="1"/>
          </p:cNvGraphicFramePr>
          <p:nvPr>
            <p:ph sz="half" idx="2"/>
          </p:nvPr>
        </p:nvGraphicFramePr>
        <p:xfrm>
          <a:off x="578795" y="4539620"/>
          <a:ext cx="5715040" cy="1127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15040"/>
              </a:tblGrid>
              <a:tr h="252000">
                <a:tc>
                  <a:txBody>
                    <a:bodyPr/>
                    <a:lstStyle/>
                    <a:p>
                      <a:r>
                        <a:rPr lang="it-IT" sz="1400" i="1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Caratteristiche distintive rispetto alla media della</a:t>
                      </a:r>
                      <a:r>
                        <a:rPr lang="it-IT" sz="1400" i="1" cap="sm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popolazione</a:t>
                      </a:r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Vigoria</a:t>
                      </a: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Fertilità</a:t>
                      </a:r>
                    </a:p>
                  </a:txBody>
                  <a:tcP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Produttività</a:t>
                      </a:r>
                    </a:p>
                  </a:txBody>
                  <a:tcP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1" name="Connettore 1 20"/>
          <p:cNvCxnSpPr/>
          <p:nvPr/>
        </p:nvCxnSpPr>
        <p:spPr>
          <a:xfrm>
            <a:off x="571480" y="9263133"/>
            <a:ext cx="5715040" cy="1588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ella 19"/>
          <p:cNvGraphicFramePr>
            <a:graphicFrameLocks noGrp="1"/>
          </p:cNvGraphicFramePr>
          <p:nvPr/>
        </p:nvGraphicFramePr>
        <p:xfrm>
          <a:off x="571480" y="3001361"/>
          <a:ext cx="5715040" cy="14020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{85BE263C-DBD7-4A20-BB59-AAB30ACAA65A}</a:tableStyleId>
              </a:tblPr>
              <a:tblGrid>
                <a:gridCol w="2143140"/>
                <a:gridCol w="3357586"/>
                <a:gridCol w="214314"/>
              </a:tblGrid>
              <a:tr h="252000">
                <a:tc gridSpan="3">
                  <a:txBody>
                    <a:bodyPr/>
                    <a:lstStyle/>
                    <a:p>
                      <a:r>
                        <a:rPr lang="it-IT" sz="1400" i="1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Campo</a:t>
                      </a:r>
                      <a:r>
                        <a:rPr lang="it-IT" sz="1400" i="1" cap="sm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di omologazione e confronto</a:t>
                      </a:r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Ubicazione</a:t>
                      </a:r>
                      <a:endParaRPr lang="it-IT" sz="12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Forma di allevamento</a:t>
                      </a:r>
                      <a:endParaRPr lang="it-IT" sz="12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Densità di impianto (ceppi/ha)</a:t>
                      </a:r>
                      <a:endParaRPr lang="it-IT" sz="12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Periodo di osservazione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201946" y="9277098"/>
            <a:ext cx="3800494" cy="332820"/>
          </a:xfrm>
        </p:spPr>
        <p:txBody>
          <a:bodyPr/>
          <a:lstStyle/>
          <a:p>
            <a:pPr algn="r"/>
            <a:r>
              <a:rPr lang="it-IT" sz="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N. – Clone I-</a:t>
            </a:r>
            <a:endParaRPr lang="it-IT" sz="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35761" y="7310454"/>
          <a:ext cx="5750759" cy="245364"/>
        </p:xfrm>
        <a:graphic>
          <a:graphicData uri="http://schemas.openxmlformats.org/drawingml/2006/table">
            <a:tbl>
              <a:tblPr/>
              <a:tblGrid>
                <a:gridCol w="5750759"/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Descrizione organolettica </a:t>
                      </a:r>
                      <a:endParaRPr lang="it-IT" sz="1400" i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Segnaposto numero diapositiva 16"/>
          <p:cNvSpPr>
            <a:spLocks noGrp="1"/>
          </p:cNvSpPr>
          <p:nvPr>
            <p:ph type="sldNum" sz="quarter" idx="12"/>
          </p:nvPr>
        </p:nvSpPr>
        <p:spPr>
          <a:xfrm>
            <a:off x="6005532" y="9263093"/>
            <a:ext cx="285752" cy="357190"/>
          </a:xfr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fld id="{BEF1BCFA-6111-4905-A0C3-66C05C5A5816}" type="slidenum">
              <a:rPr lang="it-IT" sz="1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/>
              <a:t>2</a:t>
            </a:fld>
            <a:endParaRPr lang="it-IT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571480" y="9263133"/>
            <a:ext cx="5715040" cy="1588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3079125" y="3667116"/>
          <a:ext cx="3214710" cy="18989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365308"/>
                <a:gridCol w="1826540"/>
                <a:gridCol w="1022862"/>
              </a:tblGrid>
              <a:tr h="214314">
                <a:tc gridSpan="2">
                  <a:txBody>
                    <a:bodyPr/>
                    <a:lstStyle/>
                    <a:p>
                      <a:pPr marL="0" marR="21590" indent="26987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 smtClean="0">
                          <a:latin typeface="Times New Roman"/>
                          <a:ea typeface="Times New Roman"/>
                          <a:cs typeface="Calibri"/>
                        </a:rPr>
                        <a:t>  Parametri 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21590" indent="26987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 smtClean="0">
                          <a:latin typeface="Times New Roman"/>
                          <a:ea typeface="Times New Roman"/>
                          <a:cs typeface="Calibri"/>
                        </a:rPr>
                        <a:t>  enochimici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80340" marR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Clone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MOSTO</a:t>
                      </a:r>
                      <a:endParaRPr lang="it-IT" sz="11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 anchorCtr="1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Zuccheri </a:t>
                      </a:r>
                      <a:r>
                        <a:rPr lang="it-IT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it-IT" sz="1200" smtClean="0">
                          <a:latin typeface="Times New Roman"/>
                          <a:ea typeface="Times New Roman"/>
                          <a:cs typeface="Times New Roman"/>
                        </a:rPr>
                        <a:t>°Brix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37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pH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22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Times New Roman"/>
                          <a:ea typeface="Times New Roman"/>
                          <a:cs typeface="Times New Roman"/>
                        </a:rPr>
                        <a:t>Acidità totale (g/l)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322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Ac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. Tartarico (g/l)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1322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Ac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. Malico (g/l)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32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VINO</a:t>
                      </a:r>
                      <a:endParaRPr lang="it-IT" sz="11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vert="vert270" anchor="ctr" anchorCtr="1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Antociani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 totali (</a:t>
                      </a:r>
                      <a:r>
                        <a:rPr lang="it-IT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mg/l)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1322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1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vert="vert270" anchor="ctr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Polifenoli totali (</a:t>
                      </a:r>
                      <a:r>
                        <a:rPr lang="it-IT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mg/l)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201946" y="9277098"/>
            <a:ext cx="3800494" cy="332820"/>
          </a:xfrm>
        </p:spPr>
        <p:txBody>
          <a:bodyPr/>
          <a:lstStyle/>
          <a:p>
            <a:pPr algn="r"/>
            <a:r>
              <a:rPr lang="it-IT" sz="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N. – Clone I-</a:t>
            </a:r>
            <a:endParaRPr lang="it-IT" sz="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6" name="Tabella 185"/>
          <p:cNvGraphicFramePr>
            <a:graphicFrameLocks noGrp="1"/>
          </p:cNvGraphicFramePr>
          <p:nvPr/>
        </p:nvGraphicFramePr>
        <p:xfrm>
          <a:off x="535761" y="5954086"/>
          <a:ext cx="5750759" cy="213360"/>
        </p:xfrm>
        <a:graphic>
          <a:graphicData uri="http://schemas.openxmlformats.org/drawingml/2006/table">
            <a:tbl>
              <a:tblPr/>
              <a:tblGrid>
                <a:gridCol w="5750759"/>
              </a:tblGrid>
              <a:tr h="195264">
                <a:tc>
                  <a:txBody>
                    <a:bodyPr/>
                    <a:lstStyle/>
                    <a:p>
                      <a:r>
                        <a:rPr lang="it-IT" sz="1400" b="1" i="1" kern="120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Analisi sensoriale </a:t>
                      </a:r>
                      <a:endParaRPr lang="it-IT" sz="14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1" name="CasellaDiTesto 190"/>
          <p:cNvSpPr txBox="1"/>
          <p:nvPr/>
        </p:nvSpPr>
        <p:spPr>
          <a:xfrm>
            <a:off x="500042" y="7559756"/>
            <a:ext cx="5857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Vino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1639158" y="1660964"/>
          <a:ext cx="3218602" cy="18989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2178003"/>
                <a:gridCol w="1040599"/>
              </a:tblGrid>
              <a:tr h="214314">
                <a:tc>
                  <a:txBody>
                    <a:bodyPr/>
                    <a:lstStyle/>
                    <a:p>
                      <a:pPr marR="215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Caratteristiche </a:t>
                      </a:r>
                      <a:r>
                        <a:rPr lang="it-IT" sz="1400" b="1" i="1" cap="small" dirty="0" smtClean="0">
                          <a:latin typeface="Times New Roman"/>
                          <a:ea typeface="Times New Roman"/>
                          <a:cs typeface="Calibri"/>
                        </a:rPr>
                        <a:t>Produttive 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Clone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Fertilità reale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3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Produzione per ceppo (Kg)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Numero grappoli/ceppo</a:t>
                      </a: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Peso medio grappolo (g)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Peso medio acino (g)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Peso legno potatura </a:t>
                      </a:r>
                      <a:r>
                        <a:rPr lang="it-IT" sz="120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(g/ceppo)</a:t>
                      </a: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Indice di </a:t>
                      </a:r>
                      <a:r>
                        <a:rPr lang="it-IT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Ravaz</a:t>
                      </a: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535761" y="8279536"/>
          <a:ext cx="5750759" cy="245364"/>
        </p:xfrm>
        <a:graphic>
          <a:graphicData uri="http://schemas.openxmlformats.org/drawingml/2006/table">
            <a:tbl>
              <a:tblPr/>
              <a:tblGrid>
                <a:gridCol w="5750759"/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 smtClean="0">
                          <a:latin typeface="Times New Roman"/>
                          <a:ea typeface="Times New Roman"/>
                          <a:cs typeface="Calibri"/>
                        </a:rPr>
                        <a:t>Adattamento</a:t>
                      </a:r>
                      <a:r>
                        <a:rPr lang="it-IT" sz="1400" b="1" i="1" cap="small" baseline="0" dirty="0" smtClean="0">
                          <a:latin typeface="Times New Roman"/>
                          <a:ea typeface="Times New Roman"/>
                          <a:cs typeface="Calibri"/>
                        </a:rPr>
                        <a:t> a condizioni ambientali e pedologiche</a:t>
                      </a:r>
                      <a:endParaRPr lang="it-IT" sz="1400" i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567589" y="636356"/>
          <a:ext cx="2861411" cy="91135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2147808"/>
                <a:gridCol w="713603"/>
              </a:tblGrid>
              <a:tr h="428628">
                <a:tc>
                  <a:txBody>
                    <a:bodyPr/>
                    <a:lstStyle/>
                    <a:p>
                      <a:pPr marR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Suscettibilità</a:t>
                      </a:r>
                      <a:r>
                        <a:rPr lang="it-IT" sz="1400" b="1" i="1" cap="sm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malattie crittogamiche (%)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Clone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Botrite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Oidio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</TotalTime>
  <Words>176</Words>
  <Application>Microsoft Office PowerPoint</Application>
  <PresentationFormat>A4 (21x29,7 cm)</PresentationFormat>
  <Paragraphs>66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N. 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N. </dc:title>
  <dc:creator>vivai</dc:creator>
  <cp:lastModifiedBy>vivai</cp:lastModifiedBy>
  <cp:revision>96</cp:revision>
  <dcterms:created xsi:type="dcterms:W3CDTF">2010-10-19T11:52:35Z</dcterms:created>
  <dcterms:modified xsi:type="dcterms:W3CDTF">2016-06-03T14:17:48Z</dcterms:modified>
</cp:coreProperties>
</file>