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CCD"/>
    <a:srgbClr val="E2AC00"/>
    <a:srgbClr val="FFE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97" autoAdjust="0"/>
  </p:normalViewPr>
  <p:slideViewPr>
    <p:cSldViewPr>
      <p:cViewPr>
        <p:scale>
          <a:sx n="140" d="100"/>
          <a:sy n="140" d="100"/>
        </p:scale>
        <p:origin x="816" y="-571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7C5050C-E7EA-4972-8893-FE06ABAF84C1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76780B7-7DD4-4C50-BCBC-7612CB20FC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6F51-691F-446A-BC90-880F09299F67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egnaposto contenuto 13" descr="Senza titolo 1.bmp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35" y="964348"/>
            <a:ext cx="1374967" cy="1466631"/>
          </a:xfrm>
          <a:prstGeom prst="rect">
            <a:avLst/>
          </a:prstGeom>
        </p:spPr>
      </p:pic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85776" y="258264"/>
            <a:ext cx="5872182" cy="484335"/>
          </a:xfrm>
        </p:spPr>
        <p:txBody>
          <a:bodyPr>
            <a:normAutofit/>
          </a:bodyPr>
          <a:lstStyle/>
          <a:p>
            <a:pPr algn="l"/>
            <a:r>
              <a:rPr lang="it-IT" sz="2000" b="1" cap="all" dirty="0">
                <a:solidFill>
                  <a:srgbClr val="E2AC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– Clone  I-</a:t>
            </a: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rgbClr val="E2AC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1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802" y="881034"/>
            <a:ext cx="36433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Costitutore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Iscrizione al registro nazionale delle varietà di vite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G.U. n.</a:t>
            </a:r>
            <a:r>
              <a:rPr lang="it-IT" sz="1200" dirty="0">
                <a:latin typeface="Times New Roman" pitchFamily="18" charset="0"/>
              </a:rPr>
              <a:t>  del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Origine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sz="12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3" name="Connettore 1 4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567847" y="738158"/>
            <a:ext cx="5715040" cy="1588"/>
          </a:xfrm>
          <a:prstGeom prst="line">
            <a:avLst/>
          </a:prstGeom>
          <a:ln w="3175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71480" y="2782964"/>
            <a:ext cx="5715040" cy="1588"/>
          </a:xfrm>
          <a:prstGeom prst="line">
            <a:avLst/>
          </a:prstGeom>
          <a:ln w="3175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00702" y="754989"/>
            <a:ext cx="785818" cy="2019314"/>
          </a:xfrm>
          <a:prstGeom prst="rect">
            <a:avLst/>
          </a:prstGeom>
          <a:solidFill>
            <a:srgbClr val="E2AC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vert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 I-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5" name="Tabella 54"/>
          <p:cNvGraphicFramePr>
            <a:graphicFrameLocks noGrp="1"/>
          </p:cNvGraphicFramePr>
          <p:nvPr/>
        </p:nvGraphicFramePr>
        <p:xfrm>
          <a:off x="571480" y="8024834"/>
          <a:ext cx="3214710" cy="91855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575">
                <a:tc>
                  <a:txBody>
                    <a:bodyPr/>
                    <a:lstStyle/>
                    <a:p>
                      <a:pPr algn="r"/>
                      <a:r>
                        <a:rPr lang="it-IT" sz="1400" i="1" kern="1200" cap="small" dirty="0">
                          <a:latin typeface="Times New Roman" pitchFamily="18" charset="0"/>
                          <a:cs typeface="Times New Roman" pitchFamily="18" charset="0"/>
                        </a:rPr>
                        <a:t>Il G</a:t>
                      </a:r>
                      <a:r>
                        <a:rPr lang="it-IT" sz="1400" i="1" kern="1200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rappolo</a:t>
                      </a:r>
                      <a:endParaRPr lang="it-IT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44">
                <a:tc>
                  <a:txBody>
                    <a:bodyPr/>
                    <a:lstStyle/>
                    <a:p>
                      <a:pPr marL="182563" indent="-182563">
                        <a:buFontTx/>
                        <a:buBlip>
                          <a:blip r:embed="rId4"/>
                        </a:buBlip>
                      </a:pPr>
                      <a:r>
                        <a:rPr lang="it-IT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Grappolo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55">
                <a:tc>
                  <a:txBody>
                    <a:bodyPr/>
                    <a:lstStyle/>
                    <a:p>
                      <a:pPr marL="182563" indent="-182563">
                        <a:buFontTx/>
                        <a:buBlip>
                          <a:blip r:embed="rId4"/>
                        </a:buBlip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Acino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826254" y="1622402"/>
            <a:ext cx="46037" cy="44450"/>
          </a:xfrm>
          <a:prstGeom prst="flowChartConnector">
            <a:avLst/>
          </a:prstGeom>
          <a:solidFill>
            <a:srgbClr val="E2A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24" name="Segnaposto contenuto 22"/>
          <p:cNvGraphicFramePr>
            <a:graphicFrameLocks/>
          </p:cNvGraphicFramePr>
          <p:nvPr/>
        </p:nvGraphicFramePr>
        <p:xfrm>
          <a:off x="589294" y="4524372"/>
          <a:ext cx="5715040" cy="1676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1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 distintive rispetto alla media della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popolazione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Grappolo </a:t>
                      </a:r>
                    </a:p>
                  </a:txBody>
                  <a:tcP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Acino </a:t>
                      </a: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Vigoria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Fertilità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Produttività</a:t>
                      </a:r>
                    </a:p>
                  </a:txBody>
                  <a:tcPr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Segnaposto contenuto 22"/>
          <p:cNvGraphicFramePr>
            <a:graphicFrameLocks/>
          </p:cNvGraphicFramePr>
          <p:nvPr/>
        </p:nvGraphicFramePr>
        <p:xfrm>
          <a:off x="571480" y="2952736"/>
          <a:ext cx="5715040" cy="1402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{85BE263C-DBD7-4A20-BB59-AAB30ACAA65A}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</a:rPr>
                        <a:t>Campo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</a:rPr>
                        <a:t> di omologazione e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/>
                        <a:t>Ubicazione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/>
                        <a:t>Forma di allevamento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/>
                        <a:t>Densità di impianto </a:t>
                      </a:r>
                      <a:r>
                        <a:rPr lang="it-IT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(ceppi/ha)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Periodo di osservazione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ella 19"/>
          <p:cNvGraphicFramePr>
            <a:graphicFrameLocks noGrp="1"/>
          </p:cNvGraphicFramePr>
          <p:nvPr/>
        </p:nvGraphicFramePr>
        <p:xfrm>
          <a:off x="571480" y="6723908"/>
          <a:ext cx="3218602" cy="1017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609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Fase fenologica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Epoca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Germogliamento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Aprile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Fioritura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Giugno 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Invaiatura</a:t>
                      </a: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Agosto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Maturazione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decade Settembre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– Clone  I-</a:t>
            </a: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rgbClr val="E2AC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ttore 1 4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E2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Tabella 61"/>
          <p:cNvGraphicFramePr>
            <a:graphicFrameLocks noGrp="1"/>
          </p:cNvGraphicFramePr>
          <p:nvPr/>
        </p:nvGraphicFramePr>
        <p:xfrm>
          <a:off x="554811" y="7667644"/>
          <a:ext cx="5731709" cy="229807"/>
        </p:xfrm>
        <a:graphic>
          <a:graphicData uri="http://schemas.openxmlformats.org/drawingml/2006/table">
            <a:tbl>
              <a:tblPr/>
              <a:tblGrid>
                <a:gridCol w="573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Descrizione organolettica 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35761" y="5707768"/>
          <a:ext cx="5786478" cy="229807"/>
        </p:xfrm>
        <a:graphic>
          <a:graphicData uri="http://schemas.openxmlformats.org/drawingml/2006/table">
            <a:tbl>
              <a:tblPr/>
              <a:tblGrid>
                <a:gridCol w="5786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Analisi sensoriale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3372356" y="3993256"/>
          <a:ext cx="2928958" cy="1478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33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314">
                <a:tc gridSpan="2">
                  <a:txBody>
                    <a:bodyPr/>
                    <a:lstStyle/>
                    <a:p>
                      <a:pPr marL="0" marR="21590" indent="2698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  Parametri 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21590" indent="2698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  enochimici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80340"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MOSTO</a:t>
                      </a: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Zuccheri (</a:t>
                      </a:r>
                      <a:r>
                        <a:rPr lang="it-IT" sz="1200">
                          <a:latin typeface="Times New Roman"/>
                          <a:ea typeface="Times New Roman"/>
                          <a:cs typeface="Calibri"/>
                        </a:rPr>
                        <a:t>°Brix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endParaRPr lang="it-IT" sz="1200" baseline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Calibri"/>
                        </a:rPr>
                        <a:t>pH</a:t>
                      </a:r>
                      <a:endParaRPr lang="it-IT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endParaRPr lang="it-IT" sz="1200" baseline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Acidità totale (g/l)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endParaRPr lang="it-IT" sz="1200" baseline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4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1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/>
                          <a:ea typeface="Times New Roman"/>
                          <a:cs typeface="Calibri"/>
                        </a:rPr>
                        <a:t>Ac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. Tartarico (g/l)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endParaRPr lang="it-IT" sz="1200" baseline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2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1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Calibri"/>
                        </a:rPr>
                        <a:t>Ac. Malico (g/l)</a:t>
                      </a:r>
                      <a:endParaRPr lang="it-IT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endParaRPr lang="it-IT" sz="1200" baseline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508134" y="7902853"/>
            <a:ext cx="581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Il vino 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666531" y="1834350"/>
          <a:ext cx="3191229" cy="18989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2120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Caratteristiche Produttive 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baseline="30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Fertilità reale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Produzione per ceppo (Kg)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Numero grappoli/ceppo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Peso medio grappolo (g)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Times New Roman"/>
                          <a:ea typeface="Times New Roman"/>
                          <a:cs typeface="Calibri"/>
                        </a:rPr>
                        <a:t>Peso medio acino (g)</a:t>
                      </a:r>
                      <a:endParaRPr lang="it-IT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Calibri"/>
                        </a:rPr>
                        <a:t>Peso legno potatura (g/ceppo)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+mn-lt"/>
                          <a:ea typeface="Times New Roman"/>
                          <a:cs typeface="Times New Roman"/>
                        </a:rPr>
                        <a:t>Indice di </a:t>
                      </a:r>
                      <a:r>
                        <a:rPr lang="it-IT" sz="1200" dirty="0" err="1">
                          <a:latin typeface="+mn-lt"/>
                          <a:ea typeface="Times New Roman"/>
                          <a:cs typeface="Times New Roman"/>
                        </a:rPr>
                        <a:t>Ravaz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480586" y="8825530"/>
            <a:ext cx="22860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>
              <a:lnSpc>
                <a:spcPct val="115000"/>
              </a:lnSpc>
              <a:tabLst>
                <a:tab pos="88900" algn="l"/>
              </a:tabLst>
            </a:pPr>
            <a:r>
              <a:rPr lang="it-IT" sz="1000" b="1" cap="small" baseline="30000" dirty="0">
                <a:ea typeface="Times New Roman"/>
                <a:cs typeface="Calibri"/>
              </a:rPr>
              <a:t>(*)</a:t>
            </a:r>
            <a:r>
              <a:rPr lang="it-IT" sz="1000" dirty="0">
                <a:latin typeface="Times New Roman" pitchFamily="18" charset="0"/>
                <a:cs typeface="Times New Roman" pitchFamily="18" charset="0"/>
              </a:rPr>
              <a:t> Dati medi relativi al biennio </a:t>
            </a:r>
          </a:p>
          <a:p>
            <a:pPr marR="21590">
              <a:lnSpc>
                <a:spcPct val="115000"/>
              </a:lnSpc>
            </a:pPr>
            <a:r>
              <a:rPr lang="it-IT" sz="1000" b="1" cap="small" baseline="30000" dirty="0">
                <a:ea typeface="Times New Roman"/>
                <a:cs typeface="Calibri"/>
              </a:rPr>
              <a:t>(**)</a:t>
            </a:r>
            <a:r>
              <a:rPr lang="it-IT" sz="1000" dirty="0">
                <a:latin typeface="Times New Roman" pitchFamily="18" charset="0"/>
                <a:cs typeface="Times New Roman" pitchFamily="18" charset="0"/>
              </a:rPr>
              <a:t> Località</a:t>
            </a:r>
            <a:endParaRPr lang="it-IT" sz="1000" cap="small" dirty="0">
              <a:latin typeface="Calibri"/>
              <a:ea typeface="Times New Roman"/>
              <a:cs typeface="Calibri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545061" y="619422"/>
          <a:ext cx="2883939" cy="8917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2164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Suscettibilità</a:t>
                      </a:r>
                      <a:r>
                        <a:rPr lang="it-IT" sz="1400" b="1" i="1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malattie crittogamiche (%)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Clone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Botrite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C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Oidio</a:t>
                      </a:r>
                    </a:p>
                  </a:txBody>
                  <a:tcPr marL="68580" marR="68580" marT="0" marB="0"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635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35761" y="8279536"/>
          <a:ext cx="5786478" cy="229807"/>
        </p:xfrm>
        <a:graphic>
          <a:graphicData uri="http://schemas.openxmlformats.org/drawingml/2006/table">
            <a:tbl>
              <a:tblPr/>
              <a:tblGrid>
                <a:gridCol w="5786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Adattamento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a condizioni ambientali e pedologiche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2A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500042" y="8524900"/>
            <a:ext cx="5786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ud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181</Words>
  <Application>Microsoft Office PowerPoint</Application>
  <PresentationFormat>A4 (21x29,7 cm)</PresentationFormat>
  <Paragraphs>71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Tema di Office</vt:lpstr>
      <vt:lpstr>b.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</dc:title>
  <dc:creator>vivai</dc:creator>
  <cp:lastModifiedBy>vivai</cp:lastModifiedBy>
  <cp:revision>85</cp:revision>
  <dcterms:created xsi:type="dcterms:W3CDTF">2010-10-19T11:52:35Z</dcterms:created>
  <dcterms:modified xsi:type="dcterms:W3CDTF">2016-06-28T13:39:24Z</dcterms:modified>
</cp:coreProperties>
</file>