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89" autoAdjust="0"/>
  </p:normalViewPr>
  <p:slideViewPr>
    <p:cSldViewPr>
      <p:cViewPr varScale="1">
        <p:scale>
          <a:sx n="48" d="100"/>
          <a:sy n="48" d="100"/>
        </p:scale>
        <p:origin x="2796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7C5050C-E7EA-4972-8893-FE06ABAF84C1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76780B7-7DD4-4C50-BCBC-7612CB20FC4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80B7-7DD4-4C50-BCBC-7612CB20FC4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6F51-691F-446A-BC90-880F09299F67}" type="datetimeFigureOut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BCFA-6111-4905-A0C3-66C05C5A58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egnaposto contenuto 13" descr="Senza titolo 1.bmp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835" y="1050162"/>
            <a:ext cx="1374967" cy="1466631"/>
          </a:xfrm>
          <a:prstGeom prst="rect">
            <a:avLst/>
          </a:prstGeom>
        </p:spPr>
      </p:pic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28935"/>
              </p:ext>
            </p:extLst>
          </p:nvPr>
        </p:nvGraphicFramePr>
        <p:xfrm>
          <a:off x="571480" y="5381628"/>
          <a:ext cx="3071834" cy="132652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575">
                <a:tc>
                  <a:txBody>
                    <a:bodyPr/>
                    <a:lstStyle/>
                    <a:p>
                      <a:pPr algn="r"/>
                      <a:r>
                        <a:rPr lang="it-IT" sz="1400" i="1" kern="1200" cap="small" dirty="0">
                          <a:latin typeface="Times New Roman" pitchFamily="18" charset="0"/>
                          <a:cs typeface="Times New Roman" pitchFamily="18" charset="0"/>
                        </a:rPr>
                        <a:t>Il Grappolo</a:t>
                      </a:r>
                      <a:endParaRPr lang="it-IT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5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55">
                <a:tc>
                  <a:txBody>
                    <a:bodyPr/>
                    <a:lstStyle/>
                    <a:p>
                      <a:pPr marL="182563" marR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4"/>
                        </a:buBlip>
                        <a:tabLst/>
                        <a:defRPr/>
                      </a:pPr>
                      <a:r>
                        <a:rPr lang="it-IT" sz="1200" b="1" i="1" kern="1200" cap="small" dirty="0">
                          <a:latin typeface="Times New Roman" pitchFamily="18" charset="0"/>
                          <a:cs typeface="Times New Roman" pitchFamily="18" charset="0"/>
                        </a:rPr>
                        <a:t> Acino: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55">
                <a:tc>
                  <a:txBody>
                    <a:bodyPr/>
                    <a:lstStyle/>
                    <a:p>
                      <a:pPr marL="182563" marR="0" indent="-18256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5"/>
                        </a:buBlip>
                        <a:tabLst/>
                        <a:defRPr/>
                      </a:pPr>
                      <a:r>
                        <a:rPr lang="it-IT" sz="1200" b="1" i="1" kern="1200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Vinaccioli: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85776" y="258264"/>
            <a:ext cx="5872182" cy="484335"/>
          </a:xfrm>
        </p:spPr>
        <p:txBody>
          <a:bodyPr>
            <a:normAutofit/>
          </a:bodyPr>
          <a:lstStyle/>
          <a:p>
            <a:pPr algn="l"/>
            <a:r>
              <a:rPr lang="it-IT" sz="2000" b="1" cap="all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N. </a:t>
            </a:r>
            <a:endParaRPr lang="it-IT" sz="2000" cap="all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1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928802" y="933421"/>
            <a:ext cx="36433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Costitutore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500" dirty="0"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500" dirty="0"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Iscrizione al registro nazionale delle varietà di vite</a:t>
            </a:r>
          </a:p>
          <a:p>
            <a:r>
              <a:rPr lang="it-IT" sz="1200" dirty="0">
                <a:latin typeface="Times New Roman" pitchFamily="18" charset="0"/>
              </a:rPr>
              <a:t>G.U. n. del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Origine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567847" y="738158"/>
            <a:ext cx="5715040" cy="1588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571480" y="2870425"/>
            <a:ext cx="5715040" cy="1588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500702" y="747037"/>
            <a:ext cx="785818" cy="2126309"/>
          </a:xfrm>
          <a:prstGeom prst="rect">
            <a:avLst/>
          </a:prstGeom>
          <a:solidFill>
            <a:srgbClr val="943634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vert" wrap="square" lIns="91440" tIns="45720" rIns="9000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600"/>
              </a:spcAft>
            </a:pPr>
            <a:r>
              <a:rPr lang="it-IT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980728" y="2028230"/>
            <a:ext cx="46037" cy="44450"/>
          </a:xfrm>
          <a:prstGeom prst="flowChartConnector">
            <a:avLst/>
          </a:prstGeom>
          <a:solidFill>
            <a:srgbClr val="62242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21" name="Connettore 1 20"/>
          <p:cNvCxnSpPr/>
          <p:nvPr/>
        </p:nvCxnSpPr>
        <p:spPr>
          <a:xfrm>
            <a:off x="571480" y="9263133"/>
            <a:ext cx="5715040" cy="158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493640"/>
              </p:ext>
            </p:extLst>
          </p:nvPr>
        </p:nvGraphicFramePr>
        <p:xfrm>
          <a:off x="571480" y="2992116"/>
          <a:ext cx="5715040" cy="1950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{85BE263C-DBD7-4A20-BB59-AAB30ACAA65A}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00">
                <a:tc gridSpan="3"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Campo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di omologazione e confronto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Ubicazione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Forma di allevamento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Portinnesto</a:t>
                      </a:r>
                      <a:r>
                        <a:rPr lang="it-IT" sz="12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Sesto e Densità di impianto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(ceppi/ha)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Periodo di osservazione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2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Testimone di riferimento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it-IT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 – Clone I-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61040"/>
              </p:ext>
            </p:extLst>
          </p:nvPr>
        </p:nvGraphicFramePr>
        <p:xfrm>
          <a:off x="535761" y="8031660"/>
          <a:ext cx="5750759" cy="245364"/>
        </p:xfrm>
        <a:graphic>
          <a:graphicData uri="http://schemas.openxmlformats.org/drawingml/2006/table">
            <a:tbl>
              <a:tblPr/>
              <a:tblGrid>
                <a:gridCol w="575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Utilizzazione</a:t>
                      </a:r>
                      <a:endParaRPr lang="it-IT" sz="1400" i="1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Segnaposto numero diapositiva 16"/>
          <p:cNvSpPr>
            <a:spLocks noGrp="1"/>
          </p:cNvSpPr>
          <p:nvPr>
            <p:ph type="sldNum" sz="quarter" idx="12"/>
          </p:nvPr>
        </p:nvSpPr>
        <p:spPr>
          <a:xfrm>
            <a:off x="6005532" y="9263093"/>
            <a:ext cx="285752" cy="357190"/>
          </a:xfr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fld id="{BEF1BCFA-6111-4905-A0C3-66C05C5A5816}" type="slidenum">
              <a:rPr lang="it-IT" sz="1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it-IT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571480" y="9263133"/>
            <a:ext cx="5715040" cy="1588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6550"/>
              </p:ext>
            </p:extLst>
          </p:nvPr>
        </p:nvGraphicFramePr>
        <p:xfrm>
          <a:off x="3507753" y="3681478"/>
          <a:ext cx="2799000" cy="21122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876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Parametri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A</a:t>
                      </a: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nalitici e Tecnologici dell’Acino</a:t>
                      </a:r>
                      <a:endParaRPr lang="it-IT" sz="11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Zuccheri (</a:t>
                      </a:r>
                      <a:r>
                        <a:rPr lang="it-IT" sz="1200" dirty="0" err="1">
                          <a:latin typeface="Times New Roman"/>
                          <a:ea typeface="Times New Roman"/>
                          <a:cs typeface="Times New Roman"/>
                        </a:rPr>
                        <a:t>°Brix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pH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Acidità totale (g/l)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Grado di 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spedicellamento</a:t>
                      </a:r>
                      <a:r>
                        <a:rPr lang="it-IT" sz="1200" kern="1200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 (gr)</a:t>
                      </a:r>
                      <a:endParaRPr lang="it-IT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Forza di schiacciamento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(gr/</a:t>
                      </a:r>
                      <a:r>
                        <a:rPr lang="it-IT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cm²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)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201946" y="9277098"/>
            <a:ext cx="3800494" cy="332820"/>
          </a:xfrm>
        </p:spPr>
        <p:txBody>
          <a:bodyPr/>
          <a:lstStyle/>
          <a:p>
            <a:pPr algn="r"/>
            <a:r>
              <a:rPr lang="it-IT" sz="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N. – Clone I-</a:t>
            </a:r>
          </a:p>
        </p:txBody>
      </p:sp>
      <p:graphicFrame>
        <p:nvGraphicFramePr>
          <p:cNvPr id="186" name="Tabella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373299"/>
              </p:ext>
            </p:extLst>
          </p:nvPr>
        </p:nvGraphicFramePr>
        <p:xfrm>
          <a:off x="535761" y="6969224"/>
          <a:ext cx="5750759" cy="245364"/>
        </p:xfrm>
        <a:graphic>
          <a:graphicData uri="http://schemas.openxmlformats.org/drawingml/2006/table">
            <a:tbl>
              <a:tblPr/>
              <a:tblGrid>
                <a:gridCol w="575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kern="1200" cap="small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Resistenze e/o sensibilità agli agenti biotici ed abiotici</a:t>
                      </a: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CasellaDiTesto 190"/>
          <p:cNvSpPr txBox="1"/>
          <p:nvPr/>
        </p:nvSpPr>
        <p:spPr>
          <a:xfrm>
            <a:off x="500042" y="8276401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Per il consumo fresco.</a:t>
            </a: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01066"/>
              </p:ext>
            </p:extLst>
          </p:nvPr>
        </p:nvGraphicFramePr>
        <p:xfrm>
          <a:off x="556850" y="3680524"/>
          <a:ext cx="2800712" cy="210921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943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314">
                <a:tc>
                  <a:txBody>
                    <a:bodyPr/>
                    <a:lstStyle/>
                    <a:p>
                      <a:pPr marR="2159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Parametri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Produttivi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e Agronomici</a:t>
                      </a:r>
                      <a:endParaRPr lang="it-IT" sz="1100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Clone</a:t>
                      </a:r>
                      <a:endParaRPr lang="it-IT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Fertilità reale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Produzione </a:t>
                      </a: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(Kg/ceppo)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N°</a:t>
                      </a: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grappoli/ceppo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medio grappolo (g)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medio acino (g)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Peso legno potatura </a:t>
                      </a:r>
                      <a:r>
                        <a:rPr lang="it-IT" sz="12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(g/ceppo)</a:t>
                      </a: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Indice di </a:t>
                      </a:r>
                      <a:r>
                        <a:rPr lang="it-IT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Ravaz</a:t>
                      </a: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751681"/>
              </p:ext>
            </p:extLst>
          </p:nvPr>
        </p:nvGraphicFramePr>
        <p:xfrm>
          <a:off x="535761" y="6008626"/>
          <a:ext cx="5750759" cy="245364"/>
        </p:xfrm>
        <a:graphic>
          <a:graphicData uri="http://schemas.openxmlformats.org/drawingml/2006/table">
            <a:tbl>
              <a:tblPr/>
              <a:tblGrid>
                <a:gridCol w="575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latin typeface="Times New Roman"/>
                          <a:ea typeface="Times New Roman"/>
                          <a:cs typeface="Calibri"/>
                        </a:rPr>
                        <a:t>Tecniche colturali e Adattamento</a:t>
                      </a:r>
                      <a:r>
                        <a:rPr lang="it-IT" sz="1400" b="1" i="1" cap="small" baseline="0" dirty="0">
                          <a:latin typeface="Times New Roman"/>
                          <a:ea typeface="Times New Roman"/>
                          <a:cs typeface="Calibri"/>
                        </a:rPr>
                        <a:t> a condizioni </a:t>
                      </a:r>
                      <a:r>
                        <a:rPr lang="it-IT" sz="1400" b="1" i="1" cap="small" baseline="0" dirty="0" err="1">
                          <a:latin typeface="Times New Roman"/>
                          <a:ea typeface="Times New Roman"/>
                          <a:cs typeface="Calibri"/>
                        </a:rPr>
                        <a:t>Pedo-ambientali</a:t>
                      </a:r>
                      <a:endParaRPr lang="it-IT" sz="1400" i="1" dirty="0"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50499" marR="5049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44349"/>
              </p:ext>
            </p:extLst>
          </p:nvPr>
        </p:nvGraphicFramePr>
        <p:xfrm>
          <a:off x="1507489" y="2449074"/>
          <a:ext cx="3857652" cy="108661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{0E3FDE45-AF77-4B5C-9715-49D594BDF05E}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944">
                <a:tc>
                  <a:txBody>
                    <a:bodyPr/>
                    <a:lstStyle/>
                    <a:p>
                      <a:pPr marR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Fase Fenologica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Epoca</a:t>
                      </a:r>
                      <a:endParaRPr lang="it-IT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Germogliamento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Aprile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Fioritura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Giugno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Invaiatura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Agosto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Maturazione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I decade Settembre</a:t>
                      </a:r>
                      <a:endParaRPr lang="it-IT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Segnaposto contenuto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2730583"/>
              </p:ext>
            </p:extLst>
          </p:nvPr>
        </p:nvGraphicFramePr>
        <p:xfrm>
          <a:off x="578795" y="624760"/>
          <a:ext cx="5715040" cy="1676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1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lang="it-IT" sz="1400" i="1" cap="small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Caratteristiche distintive rispetto alla media della</a:t>
                      </a:r>
                      <a:r>
                        <a:rPr lang="it-IT" sz="1400" i="1" cap="small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popolazione</a:t>
                      </a:r>
                      <a:endParaRPr lang="it-IT" sz="1400" i="1" cap="small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it-IT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Grappolo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2337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Acino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01498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Vigoria</a:t>
                      </a:r>
                      <a:r>
                        <a:rPr lang="it-IT" sz="1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Fertilità</a:t>
                      </a: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Produttività</a:t>
                      </a:r>
                    </a:p>
                  </a:txBody>
                  <a:tcP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500042" y="7221551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Il clone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00042" y="6260177"/>
            <a:ext cx="5857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Times New Roman" pitchFamily="18" charset="0"/>
                <a:cs typeface="Times New Roman" pitchFamily="18" charset="0"/>
              </a:rPr>
              <a:t>Il clone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188</Words>
  <Application>Microsoft Office PowerPoint</Application>
  <PresentationFormat>A4 (21x29,7 cm)</PresentationFormat>
  <Paragraphs>68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Tema di Office</vt:lpstr>
      <vt:lpstr>N.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N. </dc:title>
  <dc:creator>vivai</dc:creator>
  <cp:lastModifiedBy>vivai</cp:lastModifiedBy>
  <cp:revision>112</cp:revision>
  <dcterms:created xsi:type="dcterms:W3CDTF">2010-10-19T11:52:35Z</dcterms:created>
  <dcterms:modified xsi:type="dcterms:W3CDTF">2016-06-14T09:11:47Z</dcterms:modified>
</cp:coreProperties>
</file>