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CCD"/>
    <a:srgbClr val="FFEDB3"/>
    <a:srgbClr val="FDFDCD"/>
    <a:srgbClr val="F2F7AB"/>
    <a:srgbClr val="F0EFB3"/>
    <a:srgbClr val="FFFFFF"/>
    <a:srgbClr val="FFFFCC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697" autoAdjust="0"/>
  </p:normalViewPr>
  <p:slideViewPr>
    <p:cSldViewPr>
      <p:cViewPr>
        <p:scale>
          <a:sx n="110" d="100"/>
          <a:sy n="110" d="100"/>
        </p:scale>
        <p:origin x="1470" y="-142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7C5050C-E7EA-4972-8893-FE06ABAF84C1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43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76780B7-7DD4-4C50-BCBC-7612CB20FC4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egnaposto contenuto 13" descr="Senza titolo 1.bmp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35" y="964348"/>
            <a:ext cx="1374967" cy="1466631"/>
          </a:xfrm>
          <a:prstGeom prst="rect">
            <a:avLst/>
          </a:prstGeom>
        </p:spPr>
      </p:pic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85776" y="258264"/>
            <a:ext cx="5872182" cy="484335"/>
          </a:xfrm>
        </p:spPr>
        <p:txBody>
          <a:bodyPr>
            <a:normAutofit/>
          </a:bodyPr>
          <a:lstStyle/>
          <a:p>
            <a:pPr algn="l"/>
            <a:r>
              <a:rPr lang="it-IT" sz="2000" b="1" cap="all" dirty="0">
                <a:solidFill>
                  <a:srgbClr val="E2AC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– Clone  I-</a:t>
            </a: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rgbClr val="E2AC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1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802" y="881034"/>
            <a:ext cx="36433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Costitutore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Iscrizione al registro nazionale delle varietà di vite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G.U. n.</a:t>
            </a:r>
            <a:r>
              <a:rPr lang="it-IT" sz="1200" dirty="0">
                <a:latin typeface="Times New Roman" pitchFamily="18" charset="0"/>
              </a:rPr>
              <a:t>  del</a:t>
            </a: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Origine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it-IT" sz="12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3" name="Connettore 1 42"/>
          <p:cNvCxnSpPr/>
          <p:nvPr/>
        </p:nvCxnSpPr>
        <p:spPr>
          <a:xfrm>
            <a:off x="571480" y="9267855"/>
            <a:ext cx="5715040" cy="1588"/>
          </a:xfrm>
          <a:prstGeom prst="line">
            <a:avLst/>
          </a:prstGeom>
          <a:ln w="1270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>
            <a:off x="567847" y="738158"/>
            <a:ext cx="5715040" cy="1588"/>
          </a:xfrm>
          <a:prstGeom prst="line">
            <a:avLst/>
          </a:prstGeom>
          <a:ln w="3175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571480" y="2782964"/>
            <a:ext cx="5715040" cy="1588"/>
          </a:xfrm>
          <a:prstGeom prst="line">
            <a:avLst/>
          </a:prstGeom>
          <a:ln w="3175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500702" y="754989"/>
            <a:ext cx="785818" cy="2019314"/>
          </a:xfrm>
          <a:prstGeom prst="rect">
            <a:avLst/>
          </a:prstGeom>
          <a:solidFill>
            <a:srgbClr val="E2AC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vert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</a:rPr>
              <a:t> I-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826254" y="1622402"/>
            <a:ext cx="46037" cy="44450"/>
          </a:xfrm>
          <a:prstGeom prst="flowChartConnector">
            <a:avLst/>
          </a:prstGeom>
          <a:solidFill>
            <a:srgbClr val="E2AC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19" name="Segnaposto contenuto 22"/>
          <p:cNvGraphicFramePr>
            <a:graphicFrameLocks/>
          </p:cNvGraphicFramePr>
          <p:nvPr/>
        </p:nvGraphicFramePr>
        <p:xfrm>
          <a:off x="571480" y="2925440"/>
          <a:ext cx="5715040" cy="1950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{85BE263C-DBD7-4A20-BB59-AAB30ACAA65A}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00">
                <a:tc gridSpan="3">
                  <a:txBody>
                    <a:bodyPr/>
                    <a:lstStyle/>
                    <a:p>
                      <a:r>
                        <a:rPr lang="it-IT" sz="1400" i="1" cap="small" dirty="0">
                          <a:solidFill>
                            <a:schemeClr val="tx1"/>
                          </a:solidFill>
                        </a:rPr>
                        <a:t>Campo</a:t>
                      </a:r>
                      <a:r>
                        <a:rPr lang="it-IT" sz="1400" i="1" cap="small" baseline="0" dirty="0">
                          <a:solidFill>
                            <a:schemeClr val="tx1"/>
                          </a:solidFill>
                        </a:rPr>
                        <a:t> di omologazione e confronto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/>
                        <a:t>Ubicazione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/>
                        <a:t>Forma di allevamento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Portinnesto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Sesto e Densità di impianto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(ceppi/ha)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Periodo di osservazione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Testimone di riferimento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571480" y="5077047"/>
          <a:ext cx="3000396" cy="120470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0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1575">
                <a:tc>
                  <a:txBody>
                    <a:bodyPr/>
                    <a:lstStyle/>
                    <a:p>
                      <a:pPr algn="r"/>
                      <a:r>
                        <a:rPr lang="it-IT" sz="1400" i="1" kern="1200" cap="small" dirty="0">
                          <a:latin typeface="Times New Roman" pitchFamily="18" charset="0"/>
                          <a:cs typeface="Times New Roman" pitchFamily="18" charset="0"/>
                        </a:rPr>
                        <a:t>Il G</a:t>
                      </a:r>
                      <a:r>
                        <a:rPr lang="it-IT" sz="1400" i="1" kern="1200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rappolo</a:t>
                      </a:r>
                      <a:endParaRPr lang="it-IT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44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144">
                <a:tc>
                  <a:txBody>
                    <a:bodyPr/>
                    <a:lstStyle/>
                    <a:p>
                      <a:pPr marL="182563" marR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  <a:defRPr/>
                      </a:pPr>
                      <a:r>
                        <a:rPr lang="it-IT" sz="1200" b="1" i="1" kern="1200" cap="small" dirty="0">
                          <a:latin typeface="Times New Roman" pitchFamily="18" charset="0"/>
                          <a:cs typeface="Times New Roman" pitchFamily="18" charset="0"/>
                        </a:rPr>
                        <a:t>Acino: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55">
                <a:tc>
                  <a:txBody>
                    <a:bodyPr/>
                    <a:lstStyle/>
                    <a:p>
                      <a:pPr marL="182563" marR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5"/>
                        </a:buBlip>
                        <a:tabLst/>
                        <a:defRPr/>
                      </a:pPr>
                      <a:r>
                        <a:rPr lang="it-IT" sz="1200" b="1" i="1" kern="1200" cap="small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Vinaccioli: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– Clone  I-</a:t>
            </a: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rgbClr val="E2AC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2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nettore 1 42"/>
          <p:cNvCxnSpPr/>
          <p:nvPr/>
        </p:nvCxnSpPr>
        <p:spPr>
          <a:xfrm>
            <a:off x="571480" y="9267855"/>
            <a:ext cx="5715040" cy="1588"/>
          </a:xfrm>
          <a:prstGeom prst="line">
            <a:avLst/>
          </a:prstGeom>
          <a:ln w="1270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Tabella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648099"/>
              </p:ext>
            </p:extLst>
          </p:nvPr>
        </p:nvGraphicFramePr>
        <p:xfrm>
          <a:off x="554811" y="8239148"/>
          <a:ext cx="5767428" cy="245364"/>
        </p:xfrm>
        <a:graphic>
          <a:graphicData uri="http://schemas.openxmlformats.org/drawingml/2006/table">
            <a:tbl>
              <a:tblPr/>
              <a:tblGrid>
                <a:gridCol w="5767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Utilizzazione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35761" y="7096140"/>
          <a:ext cx="5786478" cy="229807"/>
        </p:xfrm>
        <a:graphic>
          <a:graphicData uri="http://schemas.openxmlformats.org/drawingml/2006/table">
            <a:tbl>
              <a:tblPr/>
              <a:tblGrid>
                <a:gridCol w="5786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Resistenze e/o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sensibilità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agli </a:t>
                      </a:r>
                      <a:r>
                        <a:rPr lang="it-IT" sz="1400" b="1" i="1" cap="small" baseline="0" dirty="0">
                          <a:latin typeface="+mn-lt"/>
                          <a:ea typeface="Times New Roman"/>
                          <a:cs typeface="Calibri"/>
                        </a:rPr>
                        <a:t>agenti biotici ed abiotici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508134" y="8488005"/>
            <a:ext cx="5810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A duplice attitudine</a:t>
            </a: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535761" y="5930835"/>
          <a:ext cx="5786478" cy="229807"/>
        </p:xfrm>
        <a:graphic>
          <a:graphicData uri="http://schemas.openxmlformats.org/drawingml/2006/table">
            <a:tbl>
              <a:tblPr/>
              <a:tblGrid>
                <a:gridCol w="5786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+mn-lt"/>
                          <a:ea typeface="Times New Roman"/>
                          <a:cs typeface="Calibri"/>
                        </a:rPr>
                        <a:t>Tecniche colturali e Adattamento</a:t>
                      </a:r>
                      <a:r>
                        <a:rPr lang="it-IT" sz="1400" b="1" i="1" cap="small" baseline="0" dirty="0">
                          <a:latin typeface="+mn-lt"/>
                          <a:ea typeface="Times New Roman"/>
                          <a:cs typeface="Calibri"/>
                        </a:rPr>
                        <a:t> a condizioni </a:t>
                      </a:r>
                      <a:r>
                        <a:rPr lang="it-IT" sz="1400" b="1" i="1" cap="small" baseline="0">
                          <a:latin typeface="+mn-lt"/>
                          <a:ea typeface="Times New Roman"/>
                          <a:cs typeface="Calibri"/>
                        </a:rPr>
                        <a:t>Pedo-ambientali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500042" y="6176199"/>
            <a:ext cx="5786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Da</a:t>
            </a:r>
          </a:p>
        </p:txBody>
      </p:sp>
      <p:graphicFrame>
        <p:nvGraphicFramePr>
          <p:cNvPr id="20" name="Segnaposto contenuto 22"/>
          <p:cNvGraphicFramePr>
            <a:graphicFrameLocks/>
          </p:cNvGraphicFramePr>
          <p:nvPr/>
        </p:nvGraphicFramePr>
        <p:xfrm>
          <a:off x="598776" y="626079"/>
          <a:ext cx="5715040" cy="1676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1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lang="it-IT" sz="1400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Caratteristiche distintive rispetto alla media della</a:t>
                      </a:r>
                      <a:r>
                        <a:rPr lang="it-IT" sz="1400" i="1" cap="small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popolazione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Grappolo </a:t>
                      </a:r>
                    </a:p>
                  </a:txBody>
                  <a:tcP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Acino </a:t>
                      </a: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Vigoria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Fertilità</a:t>
                      </a: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Produttività</a:t>
                      </a: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" name="Rettangolo 21"/>
          <p:cNvSpPr/>
          <p:nvPr/>
        </p:nvSpPr>
        <p:spPr>
          <a:xfrm>
            <a:off x="500042" y="8998601"/>
            <a:ext cx="2266560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90">
              <a:lnSpc>
                <a:spcPct val="115000"/>
              </a:lnSpc>
              <a:tabLst>
                <a:tab pos="88900" algn="l"/>
              </a:tabLst>
            </a:pPr>
            <a:r>
              <a:rPr lang="it-IT" sz="1000" b="1" cap="small" baseline="30000" dirty="0">
                <a:ea typeface="Times New Roman"/>
                <a:cs typeface="Calibri"/>
              </a:rPr>
              <a:t>(*)</a:t>
            </a:r>
            <a:r>
              <a:rPr lang="it-IT" sz="1000" dirty="0">
                <a:latin typeface="Times New Roman" pitchFamily="18" charset="0"/>
                <a:cs typeface="Times New Roman" pitchFamily="18" charset="0"/>
              </a:rPr>
              <a:t> Dati medi relativi al biennio 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500042" y="7345317"/>
            <a:ext cx="5786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Sono</a:t>
            </a:r>
          </a:p>
        </p:txBody>
      </p:sp>
      <p:graphicFrame>
        <p:nvGraphicFramePr>
          <p:cNvPr id="25" name="Tabella 24"/>
          <p:cNvGraphicFramePr>
            <a:graphicFrameLocks noGrp="1"/>
          </p:cNvGraphicFramePr>
          <p:nvPr/>
        </p:nvGraphicFramePr>
        <p:xfrm>
          <a:off x="1500174" y="2445355"/>
          <a:ext cx="3857652" cy="107019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944">
                <a:tc>
                  <a:txBody>
                    <a:bodyPr/>
                    <a:lstStyle/>
                    <a:p>
                      <a:pPr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Fase Fenologica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Epoca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Germogliamento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Fioritura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Invaiatura</a:t>
                      </a: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Maturazione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" name="Tabella 25"/>
          <p:cNvGraphicFramePr>
            <a:graphicFrameLocks noGrp="1"/>
          </p:cNvGraphicFramePr>
          <p:nvPr/>
        </p:nvGraphicFramePr>
        <p:xfrm>
          <a:off x="571480" y="3667116"/>
          <a:ext cx="2786082" cy="209594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95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Parametri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Produttivi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e Agronomici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 </a:t>
                      </a:r>
                      <a:r>
                        <a:rPr lang="it-IT" sz="1100" b="1" cap="small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(*)</a:t>
                      </a:r>
                      <a:endParaRPr lang="it-IT" sz="1100" baseline="30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Fertilità reale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Produzione </a:t>
                      </a:r>
                      <a:r>
                        <a:rPr lang="it-IT" sz="1200" dirty="0">
                          <a:latin typeface="+mn-lt"/>
                          <a:ea typeface="Times New Roman"/>
                          <a:cs typeface="Calibri"/>
                        </a:rPr>
                        <a:t>(Kg/ceppo)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Times New Roman"/>
                          <a:ea typeface="Times New Roman"/>
                          <a:cs typeface="Calibri"/>
                        </a:rPr>
                        <a:t>N°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 grappoli/ceppo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Peso medio grappolo (g)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Times New Roman"/>
                          <a:ea typeface="Times New Roman"/>
                          <a:cs typeface="Calibri"/>
                        </a:rPr>
                        <a:t>Peso medio acino (g)</a:t>
                      </a:r>
                      <a:endParaRPr lang="it-IT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Peso legno potatura (g/ceppo)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+mn-lt"/>
                          <a:ea typeface="Times New Roman"/>
                          <a:cs typeface="Times New Roman"/>
                        </a:rPr>
                        <a:t>Indice di </a:t>
                      </a:r>
                      <a:r>
                        <a:rPr lang="it-IT" sz="1200" dirty="0" err="1">
                          <a:latin typeface="+mn-lt"/>
                          <a:ea typeface="Times New Roman"/>
                          <a:cs typeface="Times New Roman"/>
                        </a:rPr>
                        <a:t>Ravaz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7" name="Tabella 26"/>
          <p:cNvGraphicFramePr>
            <a:graphicFrameLocks noGrp="1"/>
          </p:cNvGraphicFramePr>
          <p:nvPr/>
        </p:nvGraphicFramePr>
        <p:xfrm>
          <a:off x="3520671" y="3667116"/>
          <a:ext cx="2786082" cy="207848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906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Parametri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A</a:t>
                      </a: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nalitici e Tecnologici dell’Acino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59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 </a:t>
                      </a:r>
                      <a:r>
                        <a:rPr lang="it-IT" sz="1100" b="1" cap="small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(*)</a:t>
                      </a:r>
                      <a:endParaRPr lang="it-IT" sz="1100" baseline="300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baseline="30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Zuccheri (</a:t>
                      </a:r>
                      <a:r>
                        <a:rPr lang="it-IT" sz="1200" dirty="0" err="1">
                          <a:latin typeface="Times New Roman"/>
                          <a:ea typeface="Times New Roman"/>
                          <a:cs typeface="Calibri"/>
                        </a:rPr>
                        <a:t>°Brix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pH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Acidità totale (g/l)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Grado di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spedicellamento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(gr)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Forza di schiacciamento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gr/</a:t>
                      </a:r>
                      <a:r>
                        <a:rPr lang="it-IT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cm²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)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aud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180</Words>
  <Application>Microsoft Office PowerPoint</Application>
  <PresentationFormat>A4 (21x29,7 cm)</PresentationFormat>
  <Paragraphs>65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Tema di Office</vt:lpstr>
      <vt:lpstr>b.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</dc:title>
  <dc:creator>vivai</dc:creator>
  <cp:lastModifiedBy>vivai</cp:lastModifiedBy>
  <cp:revision>114</cp:revision>
  <dcterms:created xsi:type="dcterms:W3CDTF">2010-10-19T11:52:35Z</dcterms:created>
  <dcterms:modified xsi:type="dcterms:W3CDTF">2016-06-14T13:59:57Z</dcterms:modified>
</cp:coreProperties>
</file>